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8212DF-7C82-4204-AA64-50B5359ECCD7}">
  <a:tblStyle styleId="{DD8212DF-7C82-4204-AA64-50B5359ECC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501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468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connectedpapers.com/main/34a99e1e0460beb18fe5c8e7492b9990b0cee68c/Measuring-energy-footprint-of-software-features/graph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ab90df87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12ab90df87e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9925b03b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Add some </a:t>
            </a:r>
            <a:r>
              <a:rPr lang="de-DE"/>
              <a:t>important</a:t>
            </a:r>
            <a:r>
              <a:rPr lang="de-DE"/>
              <a:t> papers what </a:t>
            </a:r>
            <a:r>
              <a:rPr lang="de-DE"/>
              <a:t>people</a:t>
            </a:r>
            <a:r>
              <a:rPr lang="de-DE"/>
              <a:t> are doing in this direction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Use connected papers </a:t>
            </a:r>
            <a:r>
              <a:rPr lang="de-DE" u="sng">
                <a:solidFill>
                  <a:schemeClr val="hlink"/>
                </a:solidFill>
                <a:hlinkClick r:id="rId2"/>
              </a:rPr>
              <a:t>https://www.connectedpapers.com/main/34a99e1e0460beb18fe5c8e7492b9990b0cee68c/Measuring-energy-footprint-of-software-features/graph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 to find similar and important papers</a:t>
            </a:r>
            <a:endParaRPr/>
          </a:p>
        </p:txBody>
      </p:sp>
      <p:sp>
        <p:nvSpPr>
          <p:cNvPr id="117" name="Google Shape;117;g129925b03bd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9cc3b548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TODO: Make a diagram of your approach, put the links in the footer</a:t>
            </a:r>
            <a:endParaRPr/>
          </a:p>
        </p:txBody>
      </p:sp>
      <p:sp>
        <p:nvSpPr>
          <p:cNvPr id="125" name="Google Shape;125;g129cc3b548d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fe0caa4b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TODO: Make a diagram of your approach, put the links in the footer</a:t>
            </a:r>
            <a:endParaRPr/>
          </a:p>
        </p:txBody>
      </p:sp>
      <p:sp>
        <p:nvSpPr>
          <p:cNvPr id="136" name="Google Shape;136;g12fe0caa4b8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9cc3b548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Add the JOSN file, and visluaztion here </a:t>
            </a:r>
            <a:endParaRPr/>
          </a:p>
        </p:txBody>
      </p:sp>
      <p:sp>
        <p:nvSpPr>
          <p:cNvPr id="142" name="Google Shape;142;g129cc3b548d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d78646ab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Add the JOSN file, and visluaztion here </a:t>
            </a:r>
            <a:endParaRPr/>
          </a:p>
        </p:txBody>
      </p:sp>
      <p:sp>
        <p:nvSpPr>
          <p:cNvPr id="149" name="Google Shape;149;g12d78646ab5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fe0caa4b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12fe0caa4b8_0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c4b85a8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2c4b85a8a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fe0caa4b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2fe0caa4b8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29925b03b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Give an </a:t>
            </a:r>
            <a:r>
              <a:rPr lang="de-DE"/>
              <a:t>example</a:t>
            </a:r>
            <a:r>
              <a:rPr lang="de-DE"/>
              <a:t> of Juice project, </a:t>
            </a:r>
            <a:r>
              <a:rPr lang="de-DE"/>
              <a:t>show</a:t>
            </a:r>
            <a:r>
              <a:rPr lang="de-DE"/>
              <a:t> a </a:t>
            </a:r>
            <a:r>
              <a:rPr lang="de-DE"/>
              <a:t>screenshot</a:t>
            </a:r>
            <a:r>
              <a:rPr lang="de-DE"/>
              <a:t> of the project that it has 10000 of classes (that it is not possible to </a:t>
            </a:r>
            <a:r>
              <a:rPr lang="de-DE"/>
              <a:t>explore</a:t>
            </a:r>
            <a:r>
              <a:rPr lang="de-DE"/>
              <a:t> the project without navigating to the individual source code of the classes, maybe a folder </a:t>
            </a:r>
            <a:r>
              <a:rPr lang="de-DE"/>
              <a:t>structure</a:t>
            </a:r>
            <a:r>
              <a:rPr lang="de-DE"/>
              <a:t>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, In such projects, how do we </a:t>
            </a:r>
            <a:r>
              <a:rPr lang="de-DE"/>
              <a:t>know</a:t>
            </a:r>
            <a:r>
              <a:rPr lang="de-DE"/>
              <a:t> what are the </a:t>
            </a:r>
            <a:r>
              <a:rPr lang="de-DE"/>
              <a:t>important classes, which classes needs to be documented?</a:t>
            </a:r>
            <a:endParaRPr/>
          </a:p>
        </p:txBody>
      </p:sp>
      <p:sp>
        <p:nvSpPr>
          <p:cNvPr id="48" name="Google Shape;48;g129925b03bd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29925b03b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Important class: A class that have lots of </a:t>
            </a:r>
            <a:r>
              <a:rPr lang="de-DE"/>
              <a:t>methods</a:t>
            </a:r>
            <a:r>
              <a:rPr lang="de-DE"/>
              <a:t>, it uses lots of other clases, and used by other classes, has lot of subclasses.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/>
              <a:t>TODO: check the official </a:t>
            </a:r>
            <a:r>
              <a:rPr b="1" lang="de-DE"/>
              <a:t>definition</a:t>
            </a:r>
            <a:r>
              <a:rPr b="1" lang="de-DE"/>
              <a:t> of fan-in, fan-out. </a:t>
            </a:r>
            <a:endParaRPr b="1"/>
          </a:p>
        </p:txBody>
      </p:sp>
      <p:sp>
        <p:nvSpPr>
          <p:cNvPr id="55" name="Google Shape;55;g129925b03bd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a54052d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Give an example of Juice project, show a screenshot of the project that it has 10000 of classes (that it is not possible to explore the project without navigating to the individual source code of the classes, maybe a folder structure).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, In such projects, how do we know what are the important classes, which classes needs to be documented?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Note: Guice is a relatively small project, I’d rather show elasticsearch, since it’s the biggest project.</a:t>
            </a:r>
            <a:endParaRPr/>
          </a:p>
        </p:txBody>
      </p:sp>
      <p:sp>
        <p:nvSpPr>
          <p:cNvPr id="63" name="Google Shape;63;g12a54052d0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bcd2b689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waiting for data to find 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Note: actually very difficult to find examples where it would fit in one slides, so imma keep this</a:t>
            </a:r>
            <a:endParaRPr/>
          </a:p>
        </p:txBody>
      </p:sp>
      <p:sp>
        <p:nvSpPr>
          <p:cNvPr id="71" name="Google Shape;71;g11bcd2b689f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9925b03b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Use the same color as used in the visualiztion</a:t>
            </a:r>
            <a:endParaRPr/>
          </a:p>
        </p:txBody>
      </p:sp>
      <p:sp>
        <p:nvSpPr>
          <p:cNvPr id="78" name="Google Shape;78;g129925b03bd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9925b03b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129925b03bd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ab90df87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12ab90df87e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ab90df87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12ab90df87e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uildlines: Titel">
  <p:cSld name="Guildlines: Titel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/>
        </p:nvSpPr>
        <p:spPr>
          <a:xfrm>
            <a:off x="540000" y="1220400"/>
            <a:ext cx="702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UniBE PowerPoint Präsentation</a:t>
            </a:r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540000" y="2203200"/>
            <a:ext cx="702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Guidelines und Vorlagen: Mini Version</a:t>
            </a:r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540000" y="3564000"/>
            <a:ext cx="70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Abteilung Marketing und Kommunikation</a:t>
            </a:r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540000" y="3834000"/>
            <a:ext cx="70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Kontakt: kommunikation@unibe.ch, Tel. +41 31 631 80 44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uildlines: Ressourcen">
  <p:cSld name="Guildlines: Ressourcen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/>
        </p:nvSpPr>
        <p:spPr>
          <a:xfrm>
            <a:off x="540000" y="187200"/>
            <a:ext cx="7020000" cy="410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Guidelines</a:t>
            </a:r>
            <a:endParaRPr/>
          </a:p>
        </p:txBody>
      </p:sp>
      <p:sp>
        <p:nvSpPr>
          <p:cNvPr id="20" name="Google Shape;20;p3"/>
          <p:cNvSpPr txBox="1"/>
          <p:nvPr/>
        </p:nvSpPr>
        <p:spPr>
          <a:xfrm>
            <a:off x="540000" y="680400"/>
            <a:ext cx="7020000" cy="410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Auszeichnungen</a:t>
            </a:r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540000" y="1200150"/>
            <a:ext cx="7020000" cy="564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Kopieren und Einfügen Piktogramme mit/ohne Definition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de-DE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Wenn Sie einen Inhalt besonders betonen oder sonst hervorheben wollen, stehen Ihnen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de-DE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folgende Piktogramme zur Verfügung. Sie können sie mit oder ohne Text verwenden.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uidlines: Design">
  <p:cSld name="Guidlines: Desig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/>
        </p:nvSpPr>
        <p:spPr>
          <a:xfrm>
            <a:off x="540000" y="187200"/>
            <a:ext cx="7020000" cy="410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Inhaltliche Guidelines 3</a:t>
            </a: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540000" y="680400"/>
            <a:ext cx="7020000" cy="410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Logo, Schrift, Farben und Typografie</a:t>
            </a: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540000" y="1350000"/>
            <a:ext cx="6480000" cy="3616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 Logo ist </a:t>
            </a:r>
            <a:r>
              <a:rPr b="1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immer</a:t>
            </a:r>
            <a:r>
              <a:rPr b="0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sichtbar oben rechts auf den Inhalt Folien positioniert</a:t>
            </a:r>
            <a:endParaRPr/>
          </a:p>
          <a:p>
            <a:pPr indent="0" lvl="0" marL="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Schrift Familie: Arial</a:t>
            </a:r>
            <a:endParaRPr/>
          </a:p>
          <a:p>
            <a:pPr indent="0" lvl="0" marL="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1400"/>
              <a:buFont typeface="Arial"/>
              <a:buNone/>
            </a:pPr>
            <a:r>
              <a:rPr b="0" i="0" lang="de-DE" sz="14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UniBe Rot: R:230 G:0 B:46  |  HEX: #E6002E</a:t>
            </a:r>
            <a:endParaRPr/>
          </a:p>
          <a:p>
            <a:pPr indent="0" lvl="0" marL="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b="0" i="0" lang="de-DE" sz="14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Hintergrund Grau: R:217 G:217 B:217</a:t>
            </a:r>
            <a:endParaRPr/>
          </a:p>
          <a:p>
            <a:pPr indent="0" lvl="0" marL="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de-D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Media Platzhalter 1:1 = 25.4 (b) x 8.5 (h) cm, 144 dpi</a:t>
            </a:r>
            <a:endParaRPr/>
          </a:p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E6002F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Typografie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Thema der Präsentation: Arial, 12pt.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Titel: Arial, 28/32pt., R:230 G:0 B:46, 1 Zeile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Untertitel: Arial, 28/32pt., </a:t>
            </a:r>
            <a:r>
              <a:rPr b="0" i="0" lang="de-DE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max. 2 Zeilen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Moderator und Organisationseinheit: Arial Fett, 14pt.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Datum und Präsentationsort: Arial, 12pt.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Inhalt Nr. XY: Arial, 20/24pt.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Aussage XY: Arial Fett, 16/20pt.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Fliesstext XY: Arial, 16/20pt.</a:t>
            </a:r>
            <a:endParaRPr/>
          </a:p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Fliesstext Ebene: Arial, 20pt., 18pt., 16pt.</a:t>
            </a:r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540000" y="2988000"/>
            <a:ext cx="6480000" cy="0"/>
          </a:xfrm>
          <a:prstGeom prst="straightConnector1">
            <a:avLst/>
          </a:prstGeom>
          <a:noFill/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" name="Google Shape;27;p4"/>
          <p:cNvSpPr txBox="1"/>
          <p:nvPr/>
        </p:nvSpPr>
        <p:spPr>
          <a:xfrm>
            <a:off x="7920000" y="1350000"/>
            <a:ext cx="1219200" cy="8889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Kontakt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Fragen zu den UniBE PowerPoint Vorlagen: 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kommunikation@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unibe.ch oder 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Tel. + 41 31 631 80 44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E6002F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18091" y="1832535"/>
            <a:ext cx="697217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0666" y="1836735"/>
            <a:ext cx="656454" cy="9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: Titel-Folie ohne Bild">
  <p:cSld name="3: Titel-Folie ohne Bild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" type="body"/>
          </p:nvPr>
        </p:nvSpPr>
        <p:spPr>
          <a:xfrm>
            <a:off x="540000" y="3562350"/>
            <a:ext cx="7020000" cy="166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540000" y="3834000"/>
            <a:ext cx="7020000" cy="166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540000" y="2203200"/>
            <a:ext cx="702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540000" y="1220400"/>
            <a:ext cx="702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40000" y="187200"/>
            <a:ext cx="7020000" cy="410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/>
        </p:nvSpPr>
        <p:spPr>
          <a:xfrm>
            <a:off x="5400000" y="5004000"/>
            <a:ext cx="3600000" cy="1128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Copyright Kommunikation UniBE: Version 3.0, 11.2018</a:t>
            </a:r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84000" y="0"/>
            <a:ext cx="1256538" cy="100609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24">
          <p15:clr>
            <a:srgbClr val="F26B43"/>
          </p15:clr>
        </p15:guide>
        <p15:guide id="2" pos="336">
          <p15:clr>
            <a:srgbClr val="F26B43"/>
          </p15:clr>
        </p15:guide>
        <p15:guide id="3" pos="5664">
          <p15:clr>
            <a:srgbClr val="F26B43"/>
          </p15:clr>
        </p15:guide>
        <p15:guide id="4" orient="horz" pos="634">
          <p15:clr>
            <a:srgbClr val="F26B43"/>
          </p15:clr>
        </p15:guide>
        <p15:guide id="5" orient="horz" pos="47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540000" y="1220400"/>
            <a:ext cx="702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84000" y="0"/>
            <a:ext cx="1256538" cy="100609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284">
          <p15:clr>
            <a:srgbClr val="F26B43"/>
          </p15:clr>
        </p15:guide>
        <p15:guide id="2" pos="336">
          <p15:clr>
            <a:srgbClr val="F26B43"/>
          </p15:clr>
        </p15:guide>
        <p15:guide id="3" pos="4752">
          <p15:clr>
            <a:srgbClr val="F26B43"/>
          </p15:clr>
        </p15:guide>
        <p15:guide id="4" pos="5664">
          <p15:clr>
            <a:srgbClr val="F26B43"/>
          </p15:clr>
        </p15:guide>
        <p15:guide id="5" orient="horz" pos="1432">
          <p15:clr>
            <a:srgbClr val="F26B43"/>
          </p15:clr>
        </p15:guide>
        <p15:guide id="6" orient="horz" pos="22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14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UsernameN0tAvailable/java_doc_extractor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40000" y="3562350"/>
            <a:ext cx="7020000" cy="166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de-DE"/>
              <a:t>Mattia Pedrazzi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40000" y="3834000"/>
            <a:ext cx="7020000" cy="166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de-DE"/>
              <a:t>Seminar Software Engineering, </a:t>
            </a:r>
            <a:r>
              <a:rPr lang="de-DE"/>
              <a:t>FS2022</a:t>
            </a:r>
            <a:endParaRPr/>
          </a:p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540000" y="1185850"/>
            <a:ext cx="7020000" cy="19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e-DE"/>
              <a:t>How do code documentation efforts spread over class hierarchy?</a:t>
            </a:r>
            <a:endParaRPr/>
          </a:p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533400" y="4063800"/>
            <a:ext cx="6972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de-DE"/>
              <a:t>Supervised by Pooja Rani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de-DE"/>
              <a:t>Software Engineering Group (SEG)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Related Work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Metrics</a:t>
            </a:r>
            <a:endParaRPr b="0"/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4738" y="1580400"/>
            <a:ext cx="5975675" cy="59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4">
            <a:alphaModFix/>
          </a:blip>
          <a:srcRect b="0" l="1420" r="-1419" t="0"/>
          <a:stretch/>
        </p:blipFill>
        <p:spPr>
          <a:xfrm>
            <a:off x="2037125" y="2314500"/>
            <a:ext cx="5854324" cy="59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7125" y="3080637"/>
            <a:ext cx="5774375" cy="499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10525" y="3751325"/>
            <a:ext cx="5569885" cy="65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 txBox="1"/>
          <p:nvPr/>
        </p:nvSpPr>
        <p:spPr>
          <a:xfrm>
            <a:off x="540000" y="4572000"/>
            <a:ext cx="727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Schreck, D., Dallmeier, V., Zimmermann, T. “How Documentation Evolves Over Time”, Dept. of Computer Science, Saarland University, Saarbrücken, Germany, 2007</a:t>
            </a: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Related Work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540000" y="4572000"/>
            <a:ext cx="727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Schreck, D., Dallmeier, V., Zimmermann, T. “How Documentation Evolves Over Time”, Dept. of Computer Science, Saarland University, Saarbrücken, Germany, 2007</a:t>
            </a:r>
            <a:endParaRPr sz="1000"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8437" y="1398725"/>
            <a:ext cx="5134524" cy="306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Eclipse Evaluation</a:t>
            </a:r>
            <a:endParaRPr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Our Approach</a:t>
            </a:r>
            <a:endParaRPr/>
          </a:p>
        </p:txBody>
      </p:sp>
      <p:sp>
        <p:nvSpPr>
          <p:cNvPr id="128" name="Google Shape;128;p18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Java Doc Extractor (golang)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/>
              <a:t>   </a:t>
            </a:r>
            <a:r>
              <a:rPr lang="de-DE" sz="2000"/>
              <a:t>-</a:t>
            </a:r>
            <a:r>
              <a:rPr lang="de-DE" sz="1600"/>
              <a:t>	</a:t>
            </a:r>
            <a:r>
              <a:rPr lang="de-DE" sz="2000"/>
              <a:t>Visualize uses and relations with Roassal (Pharo)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29" name="Google Shape;129;p18"/>
          <p:cNvSpPr/>
          <p:nvPr/>
        </p:nvSpPr>
        <p:spPr>
          <a:xfrm>
            <a:off x="1720800" y="3265275"/>
            <a:ext cx="1608300" cy="629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/>
              <a:t>Doc Extractor</a:t>
            </a:r>
            <a:endParaRPr sz="1800"/>
          </a:p>
        </p:txBody>
      </p:sp>
      <p:sp>
        <p:nvSpPr>
          <p:cNvPr id="130" name="Google Shape;130;p18"/>
          <p:cNvSpPr/>
          <p:nvPr/>
        </p:nvSpPr>
        <p:spPr>
          <a:xfrm>
            <a:off x="5356200" y="3265275"/>
            <a:ext cx="1608300" cy="629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/>
              <a:t>Visualization</a:t>
            </a:r>
            <a:endParaRPr sz="1800"/>
          </a:p>
        </p:txBody>
      </p:sp>
      <p:cxnSp>
        <p:nvCxnSpPr>
          <p:cNvPr id="131" name="Google Shape;131;p18"/>
          <p:cNvCxnSpPr>
            <a:endCxn id="130" idx="1"/>
          </p:cNvCxnSpPr>
          <p:nvPr/>
        </p:nvCxnSpPr>
        <p:spPr>
          <a:xfrm>
            <a:off x="3329100" y="3579825"/>
            <a:ext cx="202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2" name="Google Shape;132;p18"/>
          <p:cNvSpPr txBox="1"/>
          <p:nvPr/>
        </p:nvSpPr>
        <p:spPr>
          <a:xfrm>
            <a:off x="3659700" y="3167100"/>
            <a:ext cx="137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JSON Data</a:t>
            </a:r>
            <a:endParaRPr/>
          </a:p>
        </p:txBody>
      </p:sp>
      <p:sp>
        <p:nvSpPr>
          <p:cNvPr id="133" name="Google Shape;133;p18"/>
          <p:cNvSpPr txBox="1"/>
          <p:nvPr/>
        </p:nvSpPr>
        <p:spPr>
          <a:xfrm>
            <a:off x="540000" y="4572000"/>
            <a:ext cx="858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Java Doc Extractor Repository: </a:t>
            </a:r>
            <a:r>
              <a:rPr lang="de-DE" sz="1000" u="sng">
                <a:solidFill>
                  <a:schemeClr val="hlink"/>
                </a:solidFill>
                <a:hlinkClick r:id="rId3"/>
              </a:rPr>
              <a:t>https://github.com/UsernameN0tAvailable/java_doc_extractor</a:t>
            </a: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Our Approach</a:t>
            </a:r>
            <a:endParaRPr/>
          </a:p>
        </p:txBody>
      </p:sp>
      <p:sp>
        <p:nvSpPr>
          <p:cNvPr id="139" name="Google Shape;139;p19"/>
          <p:cNvSpPr txBox="1"/>
          <p:nvPr>
            <p:ph idx="3" type="body"/>
          </p:nvPr>
        </p:nvSpPr>
        <p:spPr>
          <a:xfrm>
            <a:off x="540000" y="1345900"/>
            <a:ext cx="8451600" cy="3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de-DE" sz="2000"/>
              <a:t>Projects Analysed</a:t>
            </a:r>
            <a:endParaRPr sz="20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Guava (google)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Guice (google)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Hadoop (Apache)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Framework (vaadin)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CDT (Eclipse)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ElasticSearch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de-DE" sz="1800">
                <a:solidFill>
                  <a:schemeClr val="dk1"/>
                </a:solidFill>
              </a:rPr>
              <a:t>P2 Exercise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Results</a:t>
            </a:r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 b="25562" l="0" r="0" t="0"/>
          <a:stretch/>
        </p:blipFill>
        <p:spPr>
          <a:xfrm>
            <a:off x="2781038" y="1459125"/>
            <a:ext cx="3581925" cy="35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Extractor Output</a:t>
            </a:r>
            <a:endParaRPr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Results</a:t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Extractor Output</a:t>
            </a:r>
            <a:endParaRPr b="0"/>
          </a:p>
        </p:txBody>
      </p:sp>
      <p:pic>
        <p:nvPicPr>
          <p:cNvPr id="153" name="Google Shape;15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0413"/>
            <a:ext cx="9144001" cy="4942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Results</a:t>
            </a:r>
            <a:endParaRPr/>
          </a:p>
        </p:txBody>
      </p:sp>
      <p:sp>
        <p:nvSpPr>
          <p:cNvPr id="159" name="Google Shape;159;p22"/>
          <p:cNvSpPr txBox="1"/>
          <p:nvPr>
            <p:ph idx="3" type="body"/>
          </p:nvPr>
        </p:nvSpPr>
        <p:spPr>
          <a:xfrm>
            <a:off x="540000" y="1331350"/>
            <a:ext cx="8451600" cy="3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Visualization Demo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Results</a:t>
            </a:r>
            <a:endParaRPr/>
          </a:p>
        </p:txBody>
      </p:sp>
      <p:graphicFrame>
        <p:nvGraphicFramePr>
          <p:cNvPr id="165" name="Google Shape;165;p23"/>
          <p:cNvGraphicFramePr/>
          <p:nvPr/>
        </p:nvGraphicFramePr>
        <p:xfrm>
          <a:off x="952475" y="210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{DD8212DF-7C82-4204-AA64-50B5359ECCD7}</a:tableStyleId>
              </a:tblPr>
              <a:tblGrid>
                <a:gridCol w="1383350"/>
                <a:gridCol w="684950"/>
                <a:gridCol w="735875"/>
                <a:gridCol w="830450"/>
                <a:gridCol w="1252375"/>
                <a:gridCol w="1121475"/>
                <a:gridCol w="1230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Guice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Guava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Hadoop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Elasticsearch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Framework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AAE7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CDT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ANYJ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0.021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0.044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0.157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0.043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0.293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AAE7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0.126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DIR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0.026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0.054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0.171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0.045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0.340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AAE7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0.137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ANYC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0.232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0.239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0.336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0.162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0.394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AAE7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0.320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WJPD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1.031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3.058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1.587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1.596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10.229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AAE7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/>
                        <a:t>3.574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Conclusion</a:t>
            </a:r>
            <a:endParaRPr/>
          </a:p>
        </p:txBody>
      </p:sp>
      <p:sp>
        <p:nvSpPr>
          <p:cNvPr id="171" name="Google Shape;171;p24"/>
          <p:cNvSpPr txBox="1"/>
          <p:nvPr>
            <p:ph idx="3" type="body"/>
          </p:nvPr>
        </p:nvSpPr>
        <p:spPr>
          <a:xfrm>
            <a:off x="540000" y="1331350"/>
            <a:ext cx="8451600" cy="3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de-DE" sz="2000"/>
              <a:t>Is the visualization useful?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User evaluation needed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Additional metrics needed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To extend / use the code base, developers need</a:t>
            </a:r>
            <a:endParaRPr b="0"/>
          </a:p>
        </p:txBody>
      </p:sp>
      <p:sp>
        <p:nvSpPr>
          <p:cNvPr id="51" name="Google Shape;51;p8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Motivation</a:t>
            </a:r>
            <a:endParaRPr/>
          </a:p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Enough Documentation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Good Documentation Quality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Well Spread Documentation 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500"/>
              <a:t> - Interfaces</a:t>
            </a:r>
            <a:endParaRPr sz="15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500"/>
              <a:t> - Uses</a:t>
            </a:r>
            <a:endParaRPr sz="15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500"/>
              <a:t> - Superclasses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To provide good documentation, the project maintainers need to know</a:t>
            </a:r>
            <a:endParaRPr b="0"/>
          </a:p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Which are the important classes?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Which classes need documentation?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/>
              <a:t>   High fan-in/out, inherited often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59" name="Google Shape;59;p9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Motivation</a:t>
            </a:r>
            <a:endParaRPr/>
          </a:p>
        </p:txBody>
      </p:sp>
      <p:cxnSp>
        <p:nvCxnSpPr>
          <p:cNvPr id="60" name="Google Shape;60;p9"/>
          <p:cNvCxnSpPr/>
          <p:nvPr/>
        </p:nvCxnSpPr>
        <p:spPr>
          <a:xfrm>
            <a:off x="699625" y="2976350"/>
            <a:ext cx="40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Example</a:t>
            </a:r>
            <a:endParaRPr b="0"/>
          </a:p>
        </p:txBody>
      </p:sp>
      <p:sp>
        <p:nvSpPr>
          <p:cNvPr id="66" name="Google Shape;66;p10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Motivation</a:t>
            </a:r>
            <a:endParaRPr/>
          </a:p>
        </p:txBody>
      </p:sp>
      <p:pic>
        <p:nvPicPr>
          <p:cNvPr id="67" name="Google Shape;67;p10"/>
          <p:cNvPicPr preferRelativeResize="0"/>
          <p:nvPr/>
        </p:nvPicPr>
        <p:blipFill rotWithShape="1">
          <a:blip r:embed="rId3">
            <a:alphaModFix/>
          </a:blip>
          <a:srcRect b="15881" l="0" r="18956" t="0"/>
          <a:stretch/>
        </p:blipFill>
        <p:spPr>
          <a:xfrm>
            <a:off x="4185650" y="680400"/>
            <a:ext cx="3136550" cy="43267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0"/>
          <p:cNvSpPr txBox="1"/>
          <p:nvPr>
            <p:ph idx="3" type="body"/>
          </p:nvPr>
        </p:nvSpPr>
        <p:spPr>
          <a:xfrm>
            <a:off x="5334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/>
              <a:t>Elasticsearch</a:t>
            </a:r>
            <a:endParaRPr sz="20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de-DE" sz="1500"/>
              <a:t>19’931</a:t>
            </a:r>
            <a:r>
              <a:rPr lang="de-DE" sz="1500"/>
              <a:t> Classes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de-DE" sz="1500"/>
              <a:t>1’171</a:t>
            </a:r>
            <a:r>
              <a:rPr lang="de-DE" sz="1500"/>
              <a:t> Interfaces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de-DE" sz="1500"/>
              <a:t>14’288</a:t>
            </a:r>
            <a:r>
              <a:rPr lang="de-DE" sz="1500"/>
              <a:t> Inheriting Entities</a:t>
            </a:r>
            <a:endParaRPr sz="15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-DE" sz="1500"/>
              <a:t>1’218 Inherited Entities</a:t>
            </a:r>
            <a:r>
              <a:rPr lang="de-DE" sz="1800"/>
              <a:t> 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The Problem</a:t>
            </a:r>
            <a:endParaRPr/>
          </a:p>
        </p:txBody>
      </p:sp>
      <p:pic>
        <p:nvPicPr>
          <p:cNvPr id="74" name="Google Shape;7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375" y="1518600"/>
            <a:ext cx="4161025" cy="289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075" y="1518600"/>
            <a:ext cx="3803676" cy="342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Where is the documentation lacking?</a:t>
            </a:r>
            <a:endParaRPr b="0"/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The Problem</a:t>
            </a:r>
            <a:endParaRPr/>
          </a:p>
        </p:txBody>
      </p:sp>
      <p:pic>
        <p:nvPicPr>
          <p:cNvPr id="82" name="Google Shape;8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650" y="1638900"/>
            <a:ext cx="6232680" cy="325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The Goal</a:t>
            </a:r>
            <a:endParaRPr/>
          </a:p>
        </p:txBody>
      </p:sp>
      <p:sp>
        <p:nvSpPr>
          <p:cNvPr id="88" name="Google Shape;88;p13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Extract hierarchy and documentation data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Provide useful visualization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Identify weak and strong documentation points (Quantity)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Related Work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540000" y="4572000"/>
            <a:ext cx="727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Daly J., Brooks A., Miller J., Roper M., Wood M., </a:t>
            </a:r>
            <a:r>
              <a:rPr lang="de-DE" sz="1000"/>
              <a:t> “</a:t>
            </a:r>
            <a:r>
              <a:rPr lang="de-DE" sz="1000"/>
              <a:t>Evaluating Inheritance Depth on the Maintainability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of Object-Oriented Software</a:t>
            </a:r>
            <a:r>
              <a:rPr lang="de-DE" sz="1000"/>
              <a:t>”,Empirical Software Engineering, 1, pp. 109-132, Kluwer Academic Publishers, Boston, 1996</a:t>
            </a:r>
            <a:endParaRPr sz="1000"/>
          </a:p>
        </p:txBody>
      </p:sp>
      <p:sp>
        <p:nvSpPr>
          <p:cNvPr id="95" name="Google Shape;95;p14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Inheritance depth plays a role in the understand of oo software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six to four levels of inheritance is where problems start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540000" y="680400"/>
            <a:ext cx="702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E6002E"/>
              </a:buClr>
              <a:buSzPts val="2800"/>
              <a:buFont typeface="Arial"/>
              <a:buNone/>
            </a:pPr>
            <a:r>
              <a:rPr lang="de-DE"/>
              <a:t>Related Work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540000" y="4572000"/>
            <a:ext cx="727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/>
              <a:t>Sametinger J. “Reuse Documentation and Documentation Reuse”, Dept. of Computer Science, Texas A&amp;M University, Texas, U.S.A, 1996</a:t>
            </a:r>
            <a:endParaRPr sz="1000"/>
          </a:p>
        </p:txBody>
      </p:sp>
      <p:sp>
        <p:nvSpPr>
          <p:cNvPr id="102" name="Google Shape;102;p15"/>
          <p:cNvSpPr txBox="1"/>
          <p:nvPr>
            <p:ph idx="3" type="body"/>
          </p:nvPr>
        </p:nvSpPr>
        <p:spPr>
          <a:xfrm>
            <a:off x="540000" y="1908325"/>
            <a:ext cx="8451600" cy="28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Documentation reuse improves productivity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Documentation inherita</a:t>
            </a:r>
            <a:r>
              <a:rPr lang="de-DE" sz="2000"/>
              <a:t>nce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de-DE" sz="2000"/>
              <a:t>Information hiding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540000" y="1170000"/>
            <a:ext cx="702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lang="de-DE"/>
              <a:t>Role and Features of Documentation</a:t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uidlin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